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78" r:id="rId5"/>
    <p:sldId id="277" r:id="rId6"/>
    <p:sldId id="279" r:id="rId7"/>
    <p:sldId id="280" r:id="rId8"/>
    <p:sldId id="281" r:id="rId9"/>
    <p:sldId id="283" r:id="rId10"/>
    <p:sldId id="276" r:id="rId11"/>
    <p:sldId id="260" r:id="rId12"/>
    <p:sldId id="271" r:id="rId13"/>
    <p:sldId id="272" r:id="rId14"/>
    <p:sldId id="274" r:id="rId15"/>
    <p:sldId id="275" r:id="rId16"/>
    <p:sldId id="26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D612B-E66C-484A-8FE7-CA264E5F35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04BA4E-E19F-4D7F-A547-4603D0FD32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F36276-A4E0-4D42-A8FB-DD3EF1320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0238F-14B5-47B2-A12A-8DCE11FFDCD5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D4366F-D537-4AFA-99CF-A4521B672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5ECE89-B444-4AD2-A513-3F4D51535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4253-6949-4C43-96AB-7206FD313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19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4CE1F-8761-4F99-A9C4-7D91BC7E1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58AB41-1B49-4D43-BF3A-6AC15AEE8F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EA9EE2-EFB0-4544-AAB3-7626C8074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0238F-14B5-47B2-A12A-8DCE11FFDCD5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3ACD85-263D-41C1-B760-ABC1C7A73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DC5FCC-449C-4B86-9957-9E8F1EA02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4253-6949-4C43-96AB-7206FD313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650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99DA055-6B4F-407A-A67D-6F433CC628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19386A-AB90-4626-A95C-F2FCC80741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1E060D-10D2-459B-8B25-D6099815C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0238F-14B5-47B2-A12A-8DCE11FFDCD5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8FE1A7-8401-4926-8F9A-153945E50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3E818A-EAD5-4E63-B9D6-488695A63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4253-6949-4C43-96AB-7206FD313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67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2930D-8B5A-449D-B869-B99103FC0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8FB80E-5830-4AF6-99D9-B2E960EE8C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24A402-31DB-4AD5-88A6-6F5A80137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0238F-14B5-47B2-A12A-8DCE11FFDCD5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DB872E-EA09-4B30-AE6B-F20152599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52F546-7600-42A7-B4DC-6549892A8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4253-6949-4C43-96AB-7206FD313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213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77FB1-B899-4D6D-9C9F-962C2C3EC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55B30C-C1A8-4A4C-9457-4E13AD4C79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29E128-62DF-473F-817D-09BE07458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0238F-14B5-47B2-A12A-8DCE11FFDCD5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40C21B-789C-4AB5-B0B1-41E0E154B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41694D-82C5-4C7D-9181-CAD162B96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4253-6949-4C43-96AB-7206FD313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481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3F65B-3A9A-4837-8354-4C3E05FA9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6BF457-6699-4420-8520-C30AF7A560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6656A9-7891-4151-AE68-2C838ABB5D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334520-3D8D-4AB7-AB72-AA9DB6505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0238F-14B5-47B2-A12A-8DCE11FFDCD5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53446B-29E8-42CE-B750-768CAA0E3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7B89F1-E1DD-45ED-A5C4-6631ECEEA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4253-6949-4C43-96AB-7206FD313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880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FD72F-CA1D-47EB-A476-2672E86F3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C90631-0A73-44AE-B3AE-3850B5053C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0A83FF-4780-4A7A-9234-F181C7E2BF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FA14EF-660D-4804-B053-D50FE5441A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1F0239-B225-4825-B190-39B2B5E521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74879A-786A-4C82-A11B-D667C35B5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0238F-14B5-47B2-A12A-8DCE11FFDCD5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7D31B80-094D-4B20-AABC-F1548A161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5BB8878-2C6E-4A69-8A95-564C436F7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4253-6949-4C43-96AB-7206FD313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321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535976-3706-430B-BE5E-8AEFDC069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8AE71F-D17A-441E-B3E8-99691253B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0238F-14B5-47B2-A12A-8DCE11FFDCD5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5D0E3D-D7F3-45CB-BC0A-F10A08E6D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CB2AF9-1B01-4F8E-8D91-D8F290B2B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4253-6949-4C43-96AB-7206FD313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650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C1A85C-7675-4210-A7D5-AE5EAEDD5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0238F-14B5-47B2-A12A-8DCE11FFDCD5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24DC2C-D2B2-4A1B-A272-B38787E93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1D0E2B-DCBB-4432-AC5E-EA7D17BBC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4253-6949-4C43-96AB-7206FD313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889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11E81-C622-4F3D-BE76-F67FA6013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BA3E4A-D5B6-4218-9E21-939F2C968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702A93-BB92-4E51-9100-E353401F76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FD7DBC-8CBF-4A4E-ACBD-59F85475A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0238F-14B5-47B2-A12A-8DCE11FFDCD5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556148-9B53-41F9-928C-7495BC5B3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30AFCE-5BFF-4260-9142-EBE470530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4253-6949-4C43-96AB-7206FD313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645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FD292-65C5-4785-A1FC-A3A1748449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7DC3D54-003B-4DAB-BAD8-886760ED3A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699142-7919-44EC-BEC6-A911324F7F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8246FC-E1C2-4A0F-BB4A-28A8528B7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0238F-14B5-47B2-A12A-8DCE11FFDCD5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8B3156-50C4-4D29-9EF7-1626DE1C9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974DE9-6FB8-4FE1-BAFA-E3999B44E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4253-6949-4C43-96AB-7206FD313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873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D1034E-7A8B-4076-9A56-8F62BFBD5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D64AEF-1368-47F2-9008-E7B7D92ACA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151325-38C7-4783-B2D8-B1FB985754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0238F-14B5-47B2-A12A-8DCE11FFDCD5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AA2F51-0E35-4374-8197-D7DBA968B9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DF8B13-6E33-43F9-A64D-45A14DBDEE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64253-6949-4C43-96AB-7206FD313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987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udexchange.info/trainings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growamerica.org/professional-education-and-training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428D2-0174-4335-AD97-F38E131748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8428" y="1122363"/>
            <a:ext cx="9915144" cy="23876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Gill Sans MT" panose="020B0502020104020203" pitchFamily="34" charset="0"/>
              </a:rPr>
              <a:t>Training &amp; Professional Development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02A5D1-8602-4511-AD26-2D40B3E55EF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000" dirty="0">
                <a:solidFill>
                  <a:schemeClr val="bg1"/>
                </a:solidFill>
                <a:latin typeface="Gill Sans Nova" panose="020B0602020104020203" pitchFamily="34" charset="0"/>
              </a:rPr>
              <a:t>For new &amp; seasoned employees</a:t>
            </a:r>
          </a:p>
          <a:p>
            <a:r>
              <a:rPr lang="en-US" sz="4000" dirty="0">
                <a:solidFill>
                  <a:schemeClr val="bg1"/>
                </a:solidFill>
                <a:latin typeface="Gill Sans Nova" panose="020B0602020104020203" pitchFamily="34" charset="0"/>
              </a:rPr>
              <a:t>NCDA Annual Meeting</a:t>
            </a:r>
          </a:p>
          <a:p>
            <a:r>
              <a:rPr lang="en-US" sz="4000" dirty="0">
                <a:solidFill>
                  <a:schemeClr val="bg1"/>
                </a:solidFill>
                <a:latin typeface="Gill Sans Nova" panose="020B0602020104020203" pitchFamily="34" charset="0"/>
              </a:rPr>
              <a:t>June 14, 2024</a:t>
            </a:r>
          </a:p>
        </p:txBody>
      </p:sp>
    </p:spTree>
    <p:extLst>
      <p:ext uri="{BB962C8B-B14F-4D97-AF65-F5344CB8AC3E}">
        <p14:creationId xmlns:p14="http://schemas.microsoft.com/office/powerpoint/2010/main" val="29205217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428D2-0174-4335-AD97-F38E13174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Gill Sans MT" panose="020B0502020104020203" pitchFamily="34" charset="0"/>
              </a:rPr>
              <a:t>Costs of Training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02A5D1-8602-4511-AD26-2D40B3E55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4000" dirty="0">
                <a:solidFill>
                  <a:schemeClr val="bg1"/>
                </a:solidFill>
                <a:latin typeface="Gill Sans Nova" panose="020B0602020104020203" pitchFamily="34" charset="0"/>
              </a:rPr>
              <a:t>Training is available to both members and non-members</a:t>
            </a:r>
          </a:p>
          <a:p>
            <a:endParaRPr lang="en-US" sz="4000" dirty="0">
              <a:solidFill>
                <a:schemeClr val="bg1"/>
              </a:solidFill>
              <a:latin typeface="Gill Sans Nova" panose="020B0602020104020203" pitchFamily="34" charset="0"/>
            </a:endParaRPr>
          </a:p>
          <a:p>
            <a:r>
              <a:rPr lang="en-US" sz="4000" dirty="0">
                <a:solidFill>
                  <a:schemeClr val="bg1"/>
                </a:solidFill>
                <a:latin typeface="Gill Sans Nova" panose="020B0602020104020203" pitchFamily="34" charset="0"/>
              </a:rPr>
              <a:t>But Membership has benefits, and lower cost training is one of them:</a:t>
            </a:r>
          </a:p>
          <a:p>
            <a:endParaRPr lang="en-US" sz="4000" dirty="0">
              <a:solidFill>
                <a:schemeClr val="bg1"/>
              </a:solidFill>
              <a:latin typeface="Gill Sans Nova" panose="020B0602020104020203" pitchFamily="34" charset="0"/>
            </a:endParaRPr>
          </a:p>
          <a:p>
            <a:endParaRPr lang="en-US" sz="4000" dirty="0">
              <a:solidFill>
                <a:schemeClr val="bg1"/>
              </a:solidFill>
              <a:latin typeface="Gill Sans Nova" panose="020B0602020104020203" pitchFamily="34" charset="0"/>
            </a:endParaRPr>
          </a:p>
          <a:p>
            <a:endParaRPr lang="en-US" sz="4000" dirty="0">
              <a:solidFill>
                <a:schemeClr val="bg1"/>
              </a:solidFill>
              <a:latin typeface="Gill Sans Nova" panose="020B0602020104020203" pitchFamily="34" charset="0"/>
            </a:endParaRPr>
          </a:p>
          <a:p>
            <a:endParaRPr lang="en-US" sz="4000" dirty="0">
              <a:solidFill>
                <a:schemeClr val="bg1"/>
              </a:solidFill>
              <a:latin typeface="Gill Sans Nova" panose="020B0602020104020203" pitchFamily="34" charset="0"/>
            </a:endParaRPr>
          </a:p>
          <a:p>
            <a:r>
              <a:rPr lang="en-US" sz="4000" dirty="0">
                <a:solidFill>
                  <a:schemeClr val="bg1"/>
                </a:solidFill>
                <a:latin typeface="Gill Sans Nova" panose="020B0602020104020203" pitchFamily="34" charset="0"/>
              </a:rPr>
              <a:t>Additional free webinars are available throughout the year!</a:t>
            </a:r>
          </a:p>
          <a:p>
            <a:pPr marL="0" indent="0">
              <a:buNone/>
            </a:pPr>
            <a:endParaRPr lang="en-US" sz="4000" dirty="0">
              <a:solidFill>
                <a:schemeClr val="bg1"/>
              </a:solidFill>
              <a:latin typeface="Gill Sans Nova" panose="020B0602020104020203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48A79D3-361D-29BF-BF65-0AE99B22F5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3371850"/>
            <a:ext cx="8229600" cy="1944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6402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428D2-0174-4335-AD97-F38E13174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Gill Sans MT" panose="020B0502020104020203" pitchFamily="34" charset="0"/>
              </a:rPr>
              <a:t>Hosting Training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02A5D1-8602-4511-AD26-2D40B3E55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100" dirty="0">
                <a:solidFill>
                  <a:schemeClr val="bg1"/>
                </a:solidFill>
                <a:latin typeface="Gill Sans Nova" panose="020B0602020104020203" pitchFamily="34" charset="0"/>
              </a:rPr>
              <a:t>Both Members and Non-Members can attend training</a:t>
            </a:r>
          </a:p>
          <a:p>
            <a:r>
              <a:rPr lang="en-US" sz="3100" dirty="0">
                <a:solidFill>
                  <a:schemeClr val="bg1"/>
                </a:solidFill>
                <a:latin typeface="Gill Sans Nova" panose="020B0602020104020203" pitchFamily="34" charset="0"/>
              </a:rPr>
              <a:t>But only members can host training!</a:t>
            </a:r>
          </a:p>
          <a:p>
            <a:r>
              <a:rPr lang="en-US" sz="3100" dirty="0">
                <a:solidFill>
                  <a:schemeClr val="bg1"/>
                </a:solidFill>
                <a:latin typeface="Gill Sans Nova" panose="020B0602020104020203" pitchFamily="34" charset="0"/>
              </a:rPr>
              <a:t>Sending staff members away to training is expensive – train more staff for the same price by hosting!</a:t>
            </a:r>
          </a:p>
          <a:p>
            <a:endParaRPr lang="en-US" sz="4000" dirty="0">
              <a:solidFill>
                <a:schemeClr val="bg1"/>
              </a:solidFill>
              <a:latin typeface="Gill Sans Nova" panose="020B0602020104020203" pitchFamily="34" charset="0"/>
            </a:endParaRPr>
          </a:p>
          <a:p>
            <a:endParaRPr lang="en-US" sz="4000" dirty="0">
              <a:solidFill>
                <a:schemeClr val="bg1"/>
              </a:solidFill>
              <a:latin typeface="Gill Sans Nova" panose="020B0602020104020203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FF3E567-2E70-F116-3E2F-69CAC9FAE3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4001294"/>
            <a:ext cx="9144000" cy="1673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22580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428D2-0174-4335-AD97-F38E13174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Gill Sans MT" panose="020B0502020104020203" pitchFamily="34" charset="0"/>
              </a:rPr>
              <a:t>Methods of Training Available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7B042E-FBE6-40D4-ADCC-D688387C951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Online Courses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02A5D1-8602-4511-AD26-2D40B3E55EF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3100" dirty="0">
                <a:solidFill>
                  <a:schemeClr val="bg1"/>
                </a:solidFill>
                <a:latin typeface="Gill Sans Nova" panose="020B0602020104020203" pitchFamily="34" charset="0"/>
              </a:rPr>
              <a:t>On Demand Primers (Recorded):</a:t>
            </a:r>
          </a:p>
          <a:p>
            <a:pPr lvl="1"/>
            <a:r>
              <a:rPr lang="en-US" sz="2700" dirty="0">
                <a:solidFill>
                  <a:schemeClr val="bg1"/>
                </a:solidFill>
                <a:latin typeface="Gill Sans Nova" panose="020B0602020104020203" pitchFamily="34" charset="0"/>
              </a:rPr>
              <a:t>Recorded, learn at your own pace</a:t>
            </a:r>
          </a:p>
          <a:p>
            <a:pPr lvl="1"/>
            <a:r>
              <a:rPr lang="en-US" sz="2700" dirty="0">
                <a:solidFill>
                  <a:schemeClr val="bg1"/>
                </a:solidFill>
                <a:latin typeface="Gill Sans Nova" panose="020B0602020104020203" pitchFamily="34" charset="0"/>
              </a:rPr>
              <a:t>Quick training for new staff</a:t>
            </a:r>
          </a:p>
          <a:p>
            <a:pPr lvl="1"/>
            <a:r>
              <a:rPr lang="en-US" sz="2700" dirty="0">
                <a:solidFill>
                  <a:schemeClr val="bg1"/>
                </a:solidFill>
                <a:latin typeface="Gill Sans Nova" panose="020B0602020104020203" pitchFamily="34" charset="0"/>
              </a:rPr>
              <a:t>Prepare in advance of live courses</a:t>
            </a:r>
          </a:p>
          <a:p>
            <a:r>
              <a:rPr lang="en-US" sz="3100" dirty="0">
                <a:solidFill>
                  <a:schemeClr val="bg1"/>
                </a:solidFill>
                <a:latin typeface="Gill Sans Nova" panose="020B0602020104020203" pitchFamily="34" charset="0"/>
              </a:rPr>
              <a:t>Online Basics Courses (Live):</a:t>
            </a:r>
          </a:p>
          <a:p>
            <a:pPr lvl="1"/>
            <a:r>
              <a:rPr lang="en-US" sz="2700" dirty="0">
                <a:solidFill>
                  <a:schemeClr val="bg1"/>
                </a:solidFill>
                <a:latin typeface="Gill Sans Nova" panose="020B0602020104020203" pitchFamily="34" charset="0"/>
              </a:rPr>
              <a:t>Real time questions and answers with experienced practitioners</a:t>
            </a:r>
          </a:p>
          <a:p>
            <a:pPr lvl="1"/>
            <a:r>
              <a:rPr lang="en-US" sz="2700" dirty="0">
                <a:solidFill>
                  <a:schemeClr val="bg1"/>
                </a:solidFill>
                <a:latin typeface="Gill Sans Nova" panose="020B0602020104020203" pitchFamily="34" charset="0"/>
              </a:rPr>
              <a:t>Provides solid foundations for program understanding</a:t>
            </a:r>
          </a:p>
          <a:p>
            <a:pPr lvl="1"/>
            <a:r>
              <a:rPr lang="en-US" sz="2700" dirty="0">
                <a:solidFill>
                  <a:schemeClr val="bg1"/>
                </a:solidFill>
                <a:latin typeface="Gill Sans Nova" panose="020B0602020104020203" pitchFamily="34" charset="0"/>
              </a:rPr>
              <a:t>Certification exam available</a:t>
            </a:r>
          </a:p>
          <a:p>
            <a:endParaRPr lang="en-US" sz="4000" dirty="0">
              <a:solidFill>
                <a:schemeClr val="bg1"/>
              </a:solidFill>
              <a:latin typeface="Gill Sans Nova" panose="020B0602020104020203" pitchFamily="34" charset="0"/>
            </a:endParaRPr>
          </a:p>
          <a:p>
            <a:endParaRPr lang="en-US" sz="4000" dirty="0">
              <a:solidFill>
                <a:schemeClr val="bg1"/>
              </a:solidFill>
              <a:latin typeface="Gill Sans Nova" panose="020B0602020104020203" pitchFamily="34" charset="0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0E9332D-6F7C-4F57-9D3A-9AC66B3CED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In Person Courses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F2EAE2A-AE3E-4807-8F3D-5E02772932E9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3100" dirty="0">
                <a:solidFill>
                  <a:schemeClr val="bg1"/>
                </a:solidFill>
                <a:latin typeface="Gill Sans Nova" panose="020B0602020104020203" pitchFamily="34" charset="0"/>
              </a:rPr>
              <a:t>Advanced Courses:</a:t>
            </a:r>
          </a:p>
          <a:p>
            <a:pPr lvl="1"/>
            <a:r>
              <a:rPr lang="en-US" sz="2700" dirty="0">
                <a:solidFill>
                  <a:schemeClr val="bg1"/>
                </a:solidFill>
                <a:latin typeface="Gill Sans Nova" panose="020B0602020104020203" pitchFamily="34" charset="0"/>
              </a:rPr>
              <a:t>Only available in person</a:t>
            </a:r>
          </a:p>
          <a:p>
            <a:pPr lvl="1"/>
            <a:r>
              <a:rPr lang="en-US" sz="2700" dirty="0">
                <a:solidFill>
                  <a:schemeClr val="bg1"/>
                </a:solidFill>
                <a:latin typeface="Gill Sans Nova" panose="020B0602020104020203" pitchFamily="34" charset="0"/>
              </a:rPr>
              <a:t>Trainers are experts in their field</a:t>
            </a:r>
          </a:p>
          <a:p>
            <a:pPr lvl="1"/>
            <a:r>
              <a:rPr lang="en-US" sz="2700" dirty="0">
                <a:solidFill>
                  <a:schemeClr val="bg1"/>
                </a:solidFill>
                <a:latin typeface="Gill Sans Nova" panose="020B0602020104020203" pitchFamily="34" charset="0"/>
              </a:rPr>
              <a:t>Detailed, in depth look at HUD  requirements</a:t>
            </a:r>
          </a:p>
          <a:p>
            <a:pPr lvl="1"/>
            <a:r>
              <a:rPr lang="en-US" sz="2700" dirty="0">
                <a:solidFill>
                  <a:schemeClr val="bg1"/>
                </a:solidFill>
                <a:latin typeface="Gill Sans Nova" panose="020B0602020104020203" pitchFamily="34" charset="0"/>
              </a:rPr>
              <a:t>Group activities and assignments to deepen understanding and give experience evaluating projects</a:t>
            </a:r>
          </a:p>
          <a:p>
            <a:pPr lvl="1"/>
            <a:r>
              <a:rPr lang="en-US" sz="2700" dirty="0">
                <a:solidFill>
                  <a:schemeClr val="bg1"/>
                </a:solidFill>
                <a:latin typeface="Gill Sans Nova" panose="020B0602020104020203" pitchFamily="34" charset="0"/>
              </a:rPr>
              <a:t>Project Underwriting training module available as an add-on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7516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428D2-0174-4335-AD97-F38E13174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Gill Sans MT" panose="020B0502020104020203" pitchFamily="34" charset="0"/>
              </a:rPr>
              <a:t>Online Training Platform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02A5D1-8602-4511-AD26-2D40B3E55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100" dirty="0">
                <a:solidFill>
                  <a:schemeClr val="bg1"/>
                </a:solidFill>
                <a:latin typeface="Gill Sans Nova" panose="020B0602020104020203" pitchFamily="34" charset="0"/>
              </a:rPr>
              <a:t>Live presentations</a:t>
            </a:r>
          </a:p>
          <a:p>
            <a:r>
              <a:rPr lang="en-US" sz="3100" dirty="0">
                <a:solidFill>
                  <a:schemeClr val="bg1"/>
                </a:solidFill>
                <a:latin typeface="Gill Sans Nova" panose="020B0602020104020203" pitchFamily="34" charset="0"/>
              </a:rPr>
              <a:t>Live Q&amp;A and Chat features</a:t>
            </a:r>
          </a:p>
          <a:p>
            <a:r>
              <a:rPr lang="en-US" sz="3100" dirty="0">
                <a:solidFill>
                  <a:schemeClr val="bg1"/>
                </a:solidFill>
                <a:latin typeface="Gill Sans Nova" panose="020B0602020104020203" pitchFamily="34" charset="0"/>
              </a:rPr>
              <a:t>Recordings available for 30 days</a:t>
            </a:r>
          </a:p>
          <a:p>
            <a:r>
              <a:rPr lang="en-US" sz="3100" dirty="0">
                <a:solidFill>
                  <a:schemeClr val="bg1"/>
                </a:solidFill>
                <a:latin typeface="Gill Sans Nova" panose="020B0602020104020203" pitchFamily="34" charset="0"/>
              </a:rPr>
              <a:t>Access to online materials and resources</a:t>
            </a:r>
          </a:p>
          <a:p>
            <a:r>
              <a:rPr lang="en-US" sz="3100" dirty="0">
                <a:solidFill>
                  <a:schemeClr val="bg1"/>
                </a:solidFill>
                <a:latin typeface="Gill Sans Nova" panose="020B0602020104020203" pitchFamily="34" charset="0"/>
              </a:rPr>
              <a:t>Exam window for 1 week after the course</a:t>
            </a:r>
          </a:p>
          <a:p>
            <a:endParaRPr lang="en-US" sz="4000" dirty="0">
              <a:solidFill>
                <a:schemeClr val="bg1"/>
              </a:solidFill>
              <a:latin typeface="Gill Sans Nova" panose="020B0602020104020203" pitchFamily="34" charset="0"/>
            </a:endParaRPr>
          </a:p>
          <a:p>
            <a:endParaRPr lang="en-US" sz="4000" dirty="0">
              <a:solidFill>
                <a:schemeClr val="bg1"/>
              </a:solidFill>
              <a:latin typeface="Gill Sans Nova" panose="020B06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62921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428D2-0174-4335-AD97-F38E13174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Gill Sans MT" panose="020B0502020104020203" pitchFamily="34" charset="0"/>
              </a:rPr>
              <a:t>About The Trainers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02A5D1-8602-4511-AD26-2D40B3E55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100" dirty="0">
                <a:solidFill>
                  <a:schemeClr val="bg1"/>
                </a:solidFill>
                <a:latin typeface="Gill Sans Nova" panose="020B0602020104020203" pitchFamily="34" charset="0"/>
              </a:rPr>
              <a:t>Current Practitioners From Across the Country</a:t>
            </a:r>
          </a:p>
          <a:p>
            <a:r>
              <a:rPr lang="en-US" sz="3100" dirty="0">
                <a:solidFill>
                  <a:schemeClr val="bg1"/>
                </a:solidFill>
                <a:latin typeface="Gill Sans Nova" panose="020B0602020104020203" pitchFamily="34" charset="0"/>
              </a:rPr>
              <a:t>Recent retirees with decades of experience in HOME and CDBG</a:t>
            </a:r>
          </a:p>
          <a:p>
            <a:pPr marL="0" indent="0">
              <a:buNone/>
            </a:pPr>
            <a:endParaRPr lang="en-US" sz="3100" dirty="0">
              <a:solidFill>
                <a:schemeClr val="bg1"/>
              </a:solidFill>
              <a:latin typeface="Gill Sans Nova" panose="020B0602020104020203" pitchFamily="34" charset="0"/>
            </a:endParaRPr>
          </a:p>
          <a:p>
            <a:endParaRPr lang="en-US" sz="3100" dirty="0">
              <a:solidFill>
                <a:schemeClr val="bg1"/>
              </a:solidFill>
              <a:latin typeface="Gill Sans Nova" panose="020B0602020104020203" pitchFamily="34" charset="0"/>
            </a:endParaRPr>
          </a:p>
          <a:p>
            <a:endParaRPr lang="en-US" sz="3100" dirty="0">
              <a:solidFill>
                <a:schemeClr val="bg1"/>
              </a:solidFill>
              <a:latin typeface="Gill Sans Nova" panose="020B0602020104020203" pitchFamily="34" charset="0"/>
            </a:endParaRPr>
          </a:p>
          <a:p>
            <a:endParaRPr lang="en-US" sz="3100" dirty="0">
              <a:solidFill>
                <a:schemeClr val="bg1"/>
              </a:solidFill>
              <a:latin typeface="Gill Sans Nova" panose="020B0602020104020203" pitchFamily="34" charset="0"/>
            </a:endParaRPr>
          </a:p>
          <a:p>
            <a:r>
              <a:rPr lang="en-US" sz="3100" dirty="0">
                <a:solidFill>
                  <a:schemeClr val="bg1"/>
                </a:solidFill>
                <a:latin typeface="Gill Sans Nova" panose="020B0602020104020203" pitchFamily="34" charset="0"/>
              </a:rPr>
              <a:t>They’ve seen it all,</a:t>
            </a:r>
          </a:p>
          <a:p>
            <a:r>
              <a:rPr lang="en-US" sz="3100" dirty="0">
                <a:solidFill>
                  <a:schemeClr val="bg1"/>
                </a:solidFill>
                <a:latin typeface="Gill Sans Nova" panose="020B0602020104020203" pitchFamily="34" charset="0"/>
              </a:rPr>
              <a:t>They’ve done it all,</a:t>
            </a:r>
          </a:p>
          <a:p>
            <a:r>
              <a:rPr lang="en-US" sz="3100" dirty="0">
                <a:solidFill>
                  <a:schemeClr val="bg1"/>
                </a:solidFill>
                <a:latin typeface="Gill Sans Nova" panose="020B0602020104020203" pitchFamily="34" charset="0"/>
              </a:rPr>
              <a:t>And they can help you!</a:t>
            </a:r>
          </a:p>
          <a:p>
            <a:endParaRPr lang="en-US" sz="4000" dirty="0">
              <a:solidFill>
                <a:schemeClr val="bg1"/>
              </a:solidFill>
              <a:latin typeface="Gill Sans Nova" panose="020B0602020104020203" pitchFamily="34" charset="0"/>
            </a:endParaRPr>
          </a:p>
          <a:p>
            <a:endParaRPr lang="en-US" sz="4000" dirty="0">
              <a:solidFill>
                <a:schemeClr val="bg1"/>
              </a:solidFill>
              <a:latin typeface="Gill Sans Nova" panose="020B06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51666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428D2-0174-4335-AD97-F38E13174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Gill Sans MT" panose="020B0502020104020203" pitchFamily="34" charset="0"/>
              </a:rPr>
              <a:t>Training Available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7B042E-FBE6-40D4-ADCC-D688387C951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CDBG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02A5D1-8602-4511-AD26-2D40B3E55EF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100" dirty="0">
                <a:solidFill>
                  <a:schemeClr val="bg1"/>
                </a:solidFill>
                <a:latin typeface="Gill Sans Nova" panose="020B0602020104020203" pitchFamily="34" charset="0"/>
              </a:rPr>
              <a:t>Primer</a:t>
            </a:r>
          </a:p>
          <a:p>
            <a:r>
              <a:rPr lang="en-US" sz="3100" dirty="0">
                <a:solidFill>
                  <a:schemeClr val="bg1"/>
                </a:solidFill>
                <a:latin typeface="Gill Sans Nova" panose="020B0602020104020203" pitchFamily="34" charset="0"/>
              </a:rPr>
              <a:t>Basics (with optional Certification Exam)</a:t>
            </a:r>
          </a:p>
          <a:p>
            <a:r>
              <a:rPr lang="en-US" sz="3100" dirty="0">
                <a:solidFill>
                  <a:schemeClr val="bg1"/>
                </a:solidFill>
                <a:latin typeface="Gill Sans Nova" panose="020B0602020104020203" pitchFamily="34" charset="0"/>
              </a:rPr>
              <a:t>Advanced (with or without Underwriting</a:t>
            </a:r>
          </a:p>
          <a:p>
            <a:r>
              <a:rPr lang="en-US" sz="3100" dirty="0">
                <a:solidFill>
                  <a:schemeClr val="bg1"/>
                </a:solidFill>
                <a:latin typeface="Gill Sans Nova" panose="020B0602020104020203" pitchFamily="34" charset="0"/>
              </a:rPr>
              <a:t>Subrecipient Management</a:t>
            </a:r>
          </a:p>
          <a:p>
            <a:r>
              <a:rPr lang="en-US" sz="3100" dirty="0">
                <a:solidFill>
                  <a:schemeClr val="bg1"/>
                </a:solidFill>
                <a:latin typeface="Gill Sans Nova" panose="020B0602020104020203" pitchFamily="34" charset="0"/>
              </a:rPr>
              <a:t>IDIS</a:t>
            </a:r>
          </a:p>
          <a:p>
            <a:r>
              <a:rPr lang="en-US" sz="3100" dirty="0">
                <a:solidFill>
                  <a:schemeClr val="bg1"/>
                </a:solidFill>
                <a:latin typeface="Gill Sans Nova" panose="020B0602020104020203" pitchFamily="34" charset="0"/>
              </a:rPr>
              <a:t>Part 200</a:t>
            </a:r>
            <a:endParaRPr lang="en-US" sz="4000" dirty="0">
              <a:solidFill>
                <a:schemeClr val="bg1"/>
              </a:solidFill>
              <a:latin typeface="Gill Sans Nova" panose="020B0602020104020203" pitchFamily="34" charset="0"/>
            </a:endParaRPr>
          </a:p>
          <a:p>
            <a:endParaRPr lang="en-US" sz="4000" dirty="0">
              <a:solidFill>
                <a:schemeClr val="bg1"/>
              </a:solidFill>
              <a:latin typeface="Gill Sans Nova" panose="020B0602020104020203" pitchFamily="34" charset="0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0E9332D-6F7C-4F57-9D3A-9AC66B3CED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HOME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F2EAE2A-AE3E-4807-8F3D-5E02772932E9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100" dirty="0">
                <a:solidFill>
                  <a:schemeClr val="bg1"/>
                </a:solidFill>
                <a:latin typeface="Gill Sans Nova" panose="020B0602020104020203" pitchFamily="34" charset="0"/>
              </a:rPr>
              <a:t>Primer</a:t>
            </a:r>
          </a:p>
          <a:p>
            <a:r>
              <a:rPr lang="en-US" sz="3100" dirty="0">
                <a:solidFill>
                  <a:schemeClr val="bg1"/>
                </a:solidFill>
                <a:latin typeface="Gill Sans Nova" panose="020B0602020104020203" pitchFamily="34" charset="0"/>
              </a:rPr>
              <a:t>Basics (with optional Certification Exam)</a:t>
            </a:r>
          </a:p>
          <a:p>
            <a:r>
              <a:rPr lang="en-US" sz="3100" dirty="0">
                <a:solidFill>
                  <a:schemeClr val="bg1"/>
                </a:solidFill>
                <a:latin typeface="Gill Sans Nova" panose="020B0602020104020203" pitchFamily="34" charset="0"/>
              </a:rPr>
              <a:t>Advanced (with or without Underwriting</a:t>
            </a:r>
          </a:p>
          <a:p>
            <a:r>
              <a:rPr lang="en-US" sz="3100" dirty="0">
                <a:solidFill>
                  <a:schemeClr val="bg1"/>
                </a:solidFill>
                <a:latin typeface="Gill Sans Nova" panose="020B0602020104020203" pitchFamily="34" charset="0"/>
              </a:rPr>
              <a:t>IDIS</a:t>
            </a:r>
          </a:p>
          <a:p>
            <a:r>
              <a:rPr lang="en-US" sz="3100" dirty="0">
                <a:solidFill>
                  <a:schemeClr val="bg1"/>
                </a:solidFill>
                <a:latin typeface="Gill Sans Nova" panose="020B0602020104020203" pitchFamily="34" charset="0"/>
              </a:rPr>
              <a:t>Part 200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6092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428D2-0174-4335-AD97-F38E13174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Gill Sans MT" panose="020B0502020104020203" pitchFamily="34" charset="0"/>
              </a:rPr>
              <a:t>Questions?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02A5D1-8602-4511-AD26-2D40B3E55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Gill Sans Nova" panose="020B0602020104020203" pitchFamily="34" charset="0"/>
              </a:rPr>
              <a:t>Membership</a:t>
            </a:r>
          </a:p>
          <a:p>
            <a:pPr lvl="1"/>
            <a:r>
              <a:rPr lang="en-US" sz="3600" dirty="0">
                <a:solidFill>
                  <a:schemeClr val="bg1"/>
                </a:solidFill>
                <a:latin typeface="Gill Sans Nova" panose="020B0602020104020203" pitchFamily="34" charset="0"/>
              </a:rPr>
              <a:t>Vicki Watson</a:t>
            </a:r>
          </a:p>
          <a:p>
            <a:pPr lvl="1"/>
            <a:r>
              <a:rPr lang="en-US" sz="3600" dirty="0">
                <a:solidFill>
                  <a:schemeClr val="bg1"/>
                </a:solidFill>
                <a:latin typeface="Gill Sans Nova" panose="020B0602020104020203" pitchFamily="34" charset="0"/>
              </a:rPr>
              <a:t>vwatson@ncdaonline.org</a:t>
            </a:r>
          </a:p>
          <a:p>
            <a:endParaRPr lang="en-US" sz="4000" dirty="0">
              <a:solidFill>
                <a:schemeClr val="bg1"/>
              </a:solidFill>
              <a:latin typeface="Gill Sans Nova" panose="020B0602020104020203" pitchFamily="34" charset="0"/>
            </a:endParaRPr>
          </a:p>
          <a:p>
            <a:r>
              <a:rPr lang="en-US" sz="4000" dirty="0">
                <a:solidFill>
                  <a:schemeClr val="bg1"/>
                </a:solidFill>
                <a:latin typeface="Gill Sans Nova" panose="020B0602020104020203" pitchFamily="34" charset="0"/>
              </a:rPr>
              <a:t>Training</a:t>
            </a:r>
          </a:p>
          <a:p>
            <a:pPr lvl="1"/>
            <a:r>
              <a:rPr lang="en-US" sz="3600" dirty="0">
                <a:solidFill>
                  <a:schemeClr val="bg1"/>
                </a:solidFill>
                <a:latin typeface="Gill Sans Nova" panose="020B0602020104020203" pitchFamily="34" charset="0"/>
              </a:rPr>
              <a:t>Heather Johnson</a:t>
            </a:r>
          </a:p>
          <a:p>
            <a:pPr lvl="1"/>
            <a:r>
              <a:rPr lang="en-US" sz="3600" dirty="0">
                <a:solidFill>
                  <a:schemeClr val="bg1"/>
                </a:solidFill>
                <a:latin typeface="Gill Sans Nova" panose="020B0602020104020203" pitchFamily="34" charset="0"/>
              </a:rPr>
              <a:t>hjohnson@ncdaonline.org</a:t>
            </a:r>
          </a:p>
        </p:txBody>
      </p:sp>
    </p:spTree>
    <p:extLst>
      <p:ext uri="{BB962C8B-B14F-4D97-AF65-F5344CB8AC3E}">
        <p14:creationId xmlns:p14="http://schemas.microsoft.com/office/powerpoint/2010/main" val="992815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428D2-0174-4335-AD97-F38E13174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Gill Sans MT" panose="020B0502020104020203" pitchFamily="34" charset="0"/>
              </a:rPr>
              <a:t>Benefits of Training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02A5D1-8602-4511-AD26-2D40B3E55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4000" dirty="0">
                <a:solidFill>
                  <a:schemeClr val="bg1"/>
                </a:solidFill>
                <a:latin typeface="Gill Sans Nova" panose="020B0602020104020203" pitchFamily="34" charset="0"/>
              </a:rPr>
              <a:t>HUD rules and regulations are made understandable with:</a:t>
            </a:r>
          </a:p>
          <a:p>
            <a:pPr lvl="1"/>
            <a:r>
              <a:rPr lang="en-US" sz="3600" dirty="0">
                <a:solidFill>
                  <a:schemeClr val="bg1"/>
                </a:solidFill>
                <a:latin typeface="Gill Sans Nova" panose="020B0602020104020203" pitchFamily="34" charset="0"/>
              </a:rPr>
              <a:t>real world examples</a:t>
            </a:r>
          </a:p>
          <a:p>
            <a:pPr lvl="1"/>
            <a:r>
              <a:rPr lang="en-US" sz="3600" dirty="0">
                <a:solidFill>
                  <a:schemeClr val="bg1"/>
                </a:solidFill>
                <a:latin typeface="Gill Sans Nova" panose="020B0602020104020203" pitchFamily="34" charset="0"/>
              </a:rPr>
              <a:t>hands on exercises</a:t>
            </a:r>
          </a:p>
          <a:p>
            <a:pPr lvl="1"/>
            <a:r>
              <a:rPr lang="en-US" sz="3600" dirty="0">
                <a:solidFill>
                  <a:schemeClr val="bg1"/>
                </a:solidFill>
                <a:latin typeface="Gill Sans Nova" panose="020B0602020104020203" pitchFamily="34" charset="0"/>
              </a:rPr>
              <a:t>practical advice from experienced professionals</a:t>
            </a:r>
          </a:p>
          <a:p>
            <a:endParaRPr lang="en-US" sz="4000" dirty="0">
              <a:solidFill>
                <a:schemeClr val="bg1"/>
              </a:solidFill>
              <a:latin typeface="Gill Sans Nova" panose="020B0602020104020203" pitchFamily="34" charset="0"/>
            </a:endParaRPr>
          </a:p>
          <a:p>
            <a:r>
              <a:rPr lang="en-US" sz="4000" dirty="0">
                <a:solidFill>
                  <a:schemeClr val="bg1"/>
                </a:solidFill>
                <a:latin typeface="Gill Sans Nova" panose="020B0602020104020203" pitchFamily="34" charset="0"/>
              </a:rPr>
              <a:t>Bring your new staff up to speed quickly</a:t>
            </a:r>
          </a:p>
          <a:p>
            <a:r>
              <a:rPr lang="en-US" sz="4000" dirty="0">
                <a:solidFill>
                  <a:schemeClr val="bg1"/>
                </a:solidFill>
                <a:latin typeface="Gill Sans Nova" panose="020B0602020104020203" pitchFamily="34" charset="0"/>
              </a:rPr>
              <a:t>Refresh the knowledge of existing staff as times (and regs) change!</a:t>
            </a:r>
          </a:p>
          <a:p>
            <a:endParaRPr lang="en-US" sz="4000" dirty="0">
              <a:solidFill>
                <a:schemeClr val="bg1"/>
              </a:solidFill>
              <a:latin typeface="Gill Sans Nova" panose="020B0602020104020203" pitchFamily="34" charset="0"/>
            </a:endParaRPr>
          </a:p>
          <a:p>
            <a:r>
              <a:rPr lang="en-US" sz="4000" dirty="0">
                <a:solidFill>
                  <a:schemeClr val="bg1"/>
                </a:solidFill>
                <a:latin typeface="Gill Sans Nova" panose="020B0602020104020203" pitchFamily="34" charset="0"/>
              </a:rPr>
              <a:t>Training is available to both members and non-members</a:t>
            </a:r>
          </a:p>
          <a:p>
            <a:pPr marL="0" indent="0">
              <a:buNone/>
            </a:pPr>
            <a:endParaRPr lang="en-US" sz="4000" dirty="0">
              <a:solidFill>
                <a:schemeClr val="bg1"/>
              </a:solidFill>
              <a:latin typeface="Gill Sans Nova" panose="020B06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534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428D2-0174-4335-AD97-F38E13174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solidFill>
                  <a:schemeClr val="bg1"/>
                </a:solidFill>
                <a:latin typeface="Gill Sans Nova" panose="020B0602020104020203" pitchFamily="34" charset="0"/>
              </a:rPr>
              <a:t>HUD Training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02A5D1-8602-4511-AD26-2D40B3E55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4000" dirty="0">
                <a:solidFill>
                  <a:schemeClr val="bg1"/>
                </a:solidFill>
                <a:latin typeface="Gill Sans Nova" panose="020B0602020104020203" pitchFamily="34" charset="0"/>
              </a:rPr>
              <a:t>Don’t overlook it!</a:t>
            </a:r>
          </a:p>
          <a:p>
            <a:r>
              <a:rPr lang="en-US" sz="4000" dirty="0">
                <a:solidFill>
                  <a:schemeClr val="bg1"/>
                </a:solidFill>
                <a:latin typeface="Gill Sans Nova" panose="020B0602020104020203" pitchFamily="34" charset="0"/>
              </a:rPr>
              <a:t>Lots of free, on demand options</a:t>
            </a:r>
          </a:p>
          <a:p>
            <a:pPr lvl="1"/>
            <a:r>
              <a:rPr lang="en-US" sz="3600" dirty="0">
                <a:solidFill>
                  <a:schemeClr val="bg1"/>
                </a:solidFill>
                <a:latin typeface="Gill Sans Nova" panose="020B0602020104020203" pitchFamily="34" charset="0"/>
              </a:rPr>
              <a:t>Environmental Review WISER modules</a:t>
            </a:r>
          </a:p>
          <a:p>
            <a:pPr lvl="1"/>
            <a:r>
              <a:rPr lang="en-US" sz="3600" dirty="0">
                <a:solidFill>
                  <a:schemeClr val="bg1"/>
                </a:solidFill>
                <a:latin typeface="Gill Sans Nova" panose="020B0602020104020203" pitchFamily="34" charset="0"/>
              </a:rPr>
              <a:t>Building HOME</a:t>
            </a:r>
          </a:p>
          <a:p>
            <a:pPr lvl="1"/>
            <a:r>
              <a:rPr lang="en-US" sz="3600" dirty="0">
                <a:solidFill>
                  <a:schemeClr val="bg1"/>
                </a:solidFill>
                <a:latin typeface="Gill Sans Nova" panose="020B0602020104020203" pitchFamily="34" charset="0"/>
              </a:rPr>
              <a:t>NSPIRE</a:t>
            </a:r>
          </a:p>
          <a:p>
            <a:pPr lvl="1"/>
            <a:r>
              <a:rPr lang="en-US" sz="3600" dirty="0">
                <a:solidFill>
                  <a:schemeClr val="bg1"/>
                </a:solidFill>
                <a:latin typeface="Gill Sans Nova" panose="020B0602020104020203" pitchFamily="34" charset="0"/>
              </a:rPr>
              <a:t>URA the HUD Way</a:t>
            </a:r>
          </a:p>
          <a:p>
            <a:pPr lvl="1"/>
            <a:r>
              <a:rPr lang="en-US" sz="3600" dirty="0">
                <a:solidFill>
                  <a:schemeClr val="bg1"/>
                </a:solidFill>
                <a:latin typeface="Gill Sans Nova" panose="020B0602020104020203" pitchFamily="34" charset="0"/>
              </a:rPr>
              <a:t>IDIS</a:t>
            </a:r>
          </a:p>
          <a:p>
            <a:pPr lvl="1"/>
            <a:r>
              <a:rPr lang="en-US" sz="3600" dirty="0">
                <a:solidFill>
                  <a:schemeClr val="bg1"/>
                </a:solidFill>
                <a:latin typeface="Gill Sans Nova" panose="020B0602020104020203" pitchFamily="34" charset="0"/>
              </a:rPr>
              <a:t>Financial Management</a:t>
            </a:r>
          </a:p>
          <a:p>
            <a:endParaRPr lang="en-US" sz="4000" dirty="0">
              <a:solidFill>
                <a:schemeClr val="bg1"/>
              </a:solidFill>
              <a:latin typeface="Gill Sans Nova" panose="020B0602020104020203" pitchFamily="34" charset="0"/>
            </a:endParaRPr>
          </a:p>
          <a:p>
            <a:r>
              <a:rPr lang="en-US" sz="4000" dirty="0">
                <a:solidFill>
                  <a:schemeClr val="bg1"/>
                </a:solidFill>
                <a:latin typeface="Gill Sans Nova" panose="020B0602020104020203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https://www.hudexchange.info/trainings/</a:t>
            </a:r>
            <a:r>
              <a:rPr lang="en-US" sz="4000" dirty="0">
                <a:solidFill>
                  <a:schemeClr val="bg1"/>
                </a:solidFill>
                <a:latin typeface="Gill Sans Nova" panose="020B0602020104020203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20769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428D2-0174-4335-AD97-F38E13174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solidFill>
                  <a:schemeClr val="bg1"/>
                </a:solidFill>
                <a:latin typeface="Gill Sans Nova" panose="020B0602020104020203" pitchFamily="34" charset="0"/>
              </a:rPr>
              <a:t>State Finance/Housing Authorities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02A5D1-8602-4511-AD26-2D40B3E55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Gill Sans Nova" panose="020B0602020104020203" pitchFamily="34" charset="0"/>
              </a:rPr>
              <a:t>Many offer annual conferences/training</a:t>
            </a:r>
          </a:p>
          <a:p>
            <a:pPr lvl="1"/>
            <a:r>
              <a:rPr lang="en-US" sz="3600" dirty="0">
                <a:solidFill>
                  <a:schemeClr val="bg1"/>
                </a:solidFill>
                <a:latin typeface="Gill Sans Nova" panose="020B0602020104020203" pitchFamily="34" charset="0"/>
              </a:rPr>
              <a:t>Tax credit application/compliance</a:t>
            </a:r>
          </a:p>
          <a:p>
            <a:pPr lvl="1"/>
            <a:r>
              <a:rPr lang="en-US" sz="3600" dirty="0">
                <a:solidFill>
                  <a:schemeClr val="bg1"/>
                </a:solidFill>
                <a:latin typeface="Gill Sans Nova" panose="020B0602020104020203" pitchFamily="34" charset="0"/>
              </a:rPr>
              <a:t>Property management/inspections</a:t>
            </a:r>
            <a:endParaRPr lang="en-US" sz="3200" dirty="0">
              <a:solidFill>
                <a:schemeClr val="bg1"/>
              </a:solidFill>
              <a:latin typeface="Gill Sans Nova" panose="020B0602020104020203" pitchFamily="34" charset="0"/>
            </a:endParaRPr>
          </a:p>
          <a:p>
            <a:endParaRPr lang="en-US" sz="4000" dirty="0">
              <a:solidFill>
                <a:schemeClr val="bg1"/>
              </a:solidFill>
              <a:latin typeface="Gill Sans Nova" panose="020B06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5771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428D2-0174-4335-AD97-F38E13174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solidFill>
                  <a:schemeClr val="bg1"/>
                </a:solidFill>
                <a:latin typeface="Gill Sans Nova" panose="020B0602020104020203" pitchFamily="34" charset="0"/>
              </a:rPr>
              <a:t>Grow America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02A5D1-8602-4511-AD26-2D40B3E55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Gill Sans Nova" panose="020B0602020104020203" pitchFamily="34" charset="0"/>
              </a:rPr>
              <a:t>f/k/a National Development Council</a:t>
            </a:r>
          </a:p>
          <a:p>
            <a:r>
              <a:rPr lang="en-US" sz="4000" dirty="0">
                <a:solidFill>
                  <a:schemeClr val="bg1"/>
                </a:solidFill>
                <a:latin typeface="Gill Sans Nova" panose="020B0602020104020203" pitchFamily="34" charset="0"/>
              </a:rPr>
              <a:t>Certification programs</a:t>
            </a:r>
          </a:p>
          <a:p>
            <a:pPr lvl="1"/>
            <a:r>
              <a:rPr lang="en-US" sz="3600" dirty="0">
                <a:solidFill>
                  <a:schemeClr val="bg1"/>
                </a:solidFill>
                <a:latin typeface="Gill Sans Nova" panose="020B0602020104020203" pitchFamily="34" charset="0"/>
              </a:rPr>
              <a:t>Housing Development Finance Professional</a:t>
            </a:r>
          </a:p>
          <a:p>
            <a:pPr lvl="1"/>
            <a:r>
              <a:rPr lang="en-US" sz="3600" dirty="0">
                <a:solidFill>
                  <a:schemeClr val="bg1"/>
                </a:solidFill>
                <a:latin typeface="Gill Sans Nova" panose="020B0602020104020203" pitchFamily="34" charset="0"/>
              </a:rPr>
              <a:t>Economic Development Finance Professional</a:t>
            </a:r>
          </a:p>
          <a:p>
            <a:endParaRPr lang="en-US" sz="4000" dirty="0">
              <a:solidFill>
                <a:schemeClr val="bg1"/>
              </a:solidFill>
              <a:latin typeface="Gill Sans Nova" panose="020B0602020104020203" pitchFamily="34" charset="0"/>
            </a:endParaRPr>
          </a:p>
          <a:p>
            <a:r>
              <a:rPr lang="en-US" sz="4000" dirty="0">
                <a:solidFill>
                  <a:schemeClr val="bg1"/>
                </a:solidFill>
                <a:latin typeface="Gill Sans Nova" panose="020B0602020104020203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https://growamerica.org/professional-education-and-training/</a:t>
            </a:r>
            <a:r>
              <a:rPr lang="en-US" sz="4000" dirty="0">
                <a:solidFill>
                  <a:schemeClr val="bg1"/>
                </a:solidFill>
                <a:latin typeface="Gill Sans Nova" panose="020B0602020104020203" pitchFamily="34" charset="0"/>
              </a:rPr>
              <a:t> </a:t>
            </a:r>
          </a:p>
          <a:p>
            <a:pPr marL="0" indent="0">
              <a:buNone/>
            </a:pPr>
            <a:endParaRPr lang="en-US" sz="4000" dirty="0">
              <a:solidFill>
                <a:schemeClr val="bg1"/>
              </a:solidFill>
              <a:latin typeface="Gill Sans Nova" panose="020B06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5024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428D2-0174-4335-AD97-F38E13174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solidFill>
                  <a:schemeClr val="bg1"/>
                </a:solidFill>
                <a:latin typeface="Gill Sans Nova" panose="020B0602020104020203" pitchFamily="34" charset="0"/>
              </a:rPr>
              <a:t>Other Training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02A5D1-8602-4511-AD26-2D40B3E55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000" dirty="0">
                <a:solidFill>
                  <a:schemeClr val="bg1"/>
                </a:solidFill>
                <a:latin typeface="Gill Sans Nova" panose="020B0602020104020203" pitchFamily="34" charset="0"/>
              </a:rPr>
              <a:t>Nan McKay &amp; Associates</a:t>
            </a:r>
          </a:p>
          <a:p>
            <a:pPr lvl="1"/>
            <a:r>
              <a:rPr lang="en-US" sz="3200" dirty="0">
                <a:solidFill>
                  <a:schemeClr val="bg1"/>
                </a:solidFill>
                <a:latin typeface="Gill Sans Nova" panose="020B0602020104020203" pitchFamily="34" charset="0"/>
              </a:rPr>
              <a:t>Public Housing/Housing Choice Voucher</a:t>
            </a:r>
          </a:p>
          <a:p>
            <a:r>
              <a:rPr lang="en-US" sz="3600" dirty="0">
                <a:solidFill>
                  <a:schemeClr val="bg1"/>
                </a:solidFill>
                <a:latin typeface="Gill Sans Nova" panose="020B0602020104020203" pitchFamily="34" charset="0"/>
              </a:rPr>
              <a:t>National Center for Housing Management</a:t>
            </a:r>
          </a:p>
          <a:p>
            <a:pPr lvl="1"/>
            <a:r>
              <a:rPr lang="en-US" sz="3200" dirty="0">
                <a:solidFill>
                  <a:schemeClr val="bg1"/>
                </a:solidFill>
                <a:latin typeface="Gill Sans Nova" panose="020B0602020104020203" pitchFamily="34" charset="0"/>
              </a:rPr>
              <a:t>Property management/maintenance</a:t>
            </a:r>
          </a:p>
          <a:p>
            <a:pPr lvl="1"/>
            <a:r>
              <a:rPr lang="en-US" sz="3200" dirty="0">
                <a:solidFill>
                  <a:schemeClr val="bg1"/>
                </a:solidFill>
                <a:latin typeface="Gill Sans Nova" panose="020B0602020104020203" pitchFamily="34" charset="0"/>
              </a:rPr>
              <a:t>Quality Control</a:t>
            </a:r>
            <a:endParaRPr lang="en-US" sz="3600" dirty="0">
              <a:solidFill>
                <a:schemeClr val="bg1"/>
              </a:solidFill>
              <a:latin typeface="Gill Sans Nova" panose="020B0602020104020203" pitchFamily="34" charset="0"/>
            </a:endParaRPr>
          </a:p>
          <a:p>
            <a:r>
              <a:rPr lang="en-US" sz="3600" dirty="0">
                <a:solidFill>
                  <a:schemeClr val="bg1"/>
                </a:solidFill>
                <a:latin typeface="Gill Sans Nova" panose="020B0602020104020203" pitchFamily="34" charset="0"/>
              </a:rPr>
              <a:t>Consumer Financial Protection Bureau</a:t>
            </a:r>
          </a:p>
          <a:p>
            <a:pPr lvl="1"/>
            <a:r>
              <a:rPr lang="en-US" sz="3200" dirty="0">
                <a:solidFill>
                  <a:schemeClr val="bg1"/>
                </a:solidFill>
                <a:latin typeface="Gill Sans Nova" panose="020B0602020104020203" pitchFamily="34" charset="0"/>
              </a:rPr>
              <a:t>Fraud prevention</a:t>
            </a:r>
          </a:p>
          <a:p>
            <a:pPr lvl="1"/>
            <a:r>
              <a:rPr lang="en-US" sz="3200" dirty="0">
                <a:solidFill>
                  <a:schemeClr val="bg1"/>
                </a:solidFill>
                <a:latin typeface="Gill Sans Nova" panose="020B0602020104020203" pitchFamily="34" charset="0"/>
              </a:rPr>
              <a:t>Consumer protections</a:t>
            </a:r>
          </a:p>
          <a:p>
            <a:pPr lvl="1"/>
            <a:r>
              <a:rPr lang="en-US" sz="3200" dirty="0">
                <a:solidFill>
                  <a:schemeClr val="bg1"/>
                </a:solidFill>
                <a:latin typeface="Gill Sans Nova" panose="020B0602020104020203" pitchFamily="34" charset="0"/>
              </a:rPr>
              <a:t>Budgeting/financial literacy (for clients)</a:t>
            </a:r>
          </a:p>
        </p:txBody>
      </p:sp>
    </p:spTree>
    <p:extLst>
      <p:ext uri="{BB962C8B-B14F-4D97-AF65-F5344CB8AC3E}">
        <p14:creationId xmlns:p14="http://schemas.microsoft.com/office/powerpoint/2010/main" val="1780305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428D2-0174-4335-AD97-F38E13174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solidFill>
                  <a:schemeClr val="bg1"/>
                </a:solidFill>
                <a:latin typeface="Gill Sans Nova" panose="020B0602020104020203" pitchFamily="34" charset="0"/>
              </a:rPr>
              <a:t>Other Training Concepts to consider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02A5D1-8602-4511-AD26-2D40B3E55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Gill Sans Nova" panose="020B0602020104020203" pitchFamily="34" charset="0"/>
              </a:rPr>
              <a:t>General office training/etiquette</a:t>
            </a:r>
          </a:p>
          <a:p>
            <a:pPr lvl="1"/>
            <a:r>
              <a:rPr lang="en-US" sz="3600" dirty="0">
                <a:solidFill>
                  <a:schemeClr val="bg1"/>
                </a:solidFill>
                <a:latin typeface="Gill Sans Nova" panose="020B0602020104020203" pitchFamily="34" charset="0"/>
              </a:rPr>
              <a:t>Excel, time management, professional communication, etc. (Robert Half type training)</a:t>
            </a:r>
          </a:p>
          <a:p>
            <a:r>
              <a:rPr lang="en-US" sz="4000" dirty="0">
                <a:solidFill>
                  <a:schemeClr val="bg1"/>
                </a:solidFill>
                <a:latin typeface="Gill Sans Nova" panose="020B0602020104020203" pitchFamily="34" charset="0"/>
              </a:rPr>
              <a:t>Ruby Payne/</a:t>
            </a:r>
            <a:r>
              <a:rPr lang="en-US" sz="3600" dirty="0">
                <a:solidFill>
                  <a:schemeClr val="bg1"/>
                </a:solidFill>
                <a:latin typeface="Gill Sans Nova" panose="020B0602020104020203" pitchFamily="34" charset="0"/>
              </a:rPr>
              <a:t>Bridges out of Poverty</a:t>
            </a:r>
          </a:p>
          <a:p>
            <a:r>
              <a:rPr lang="en-US" sz="4000" dirty="0">
                <a:solidFill>
                  <a:schemeClr val="bg1"/>
                </a:solidFill>
                <a:latin typeface="Gill Sans Nova" panose="020B0602020104020203" pitchFamily="34" charset="0"/>
              </a:rPr>
              <a:t>Trauma Informed Care/Processes</a:t>
            </a:r>
          </a:p>
          <a:p>
            <a:r>
              <a:rPr lang="en-US" sz="4000" dirty="0">
                <a:solidFill>
                  <a:schemeClr val="bg1"/>
                </a:solidFill>
                <a:latin typeface="Gill Sans Nova" panose="020B0602020104020203" pitchFamily="34" charset="0"/>
              </a:rPr>
              <a:t>De-escalation training</a:t>
            </a:r>
          </a:p>
          <a:p>
            <a:endParaRPr lang="en-US" sz="3200" dirty="0">
              <a:solidFill>
                <a:schemeClr val="bg1"/>
              </a:solidFill>
              <a:latin typeface="Gill Sans Nova" panose="020B06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7213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428D2-0174-4335-AD97-F38E13174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solidFill>
                  <a:schemeClr val="bg1"/>
                </a:solidFill>
                <a:latin typeface="Gill Sans Nova" panose="020B0602020104020203" pitchFamily="34" charset="0"/>
              </a:rPr>
              <a:t>Don’t forget your rehab/construction staff!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02A5D1-8602-4511-AD26-2D40B3E55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Gill Sans Nova" panose="020B0602020104020203" pitchFamily="34" charset="0"/>
              </a:rPr>
              <a:t>Lead inspector/risk assessor/clearance tester</a:t>
            </a:r>
          </a:p>
          <a:p>
            <a:r>
              <a:rPr lang="en-US" sz="4000" dirty="0">
                <a:solidFill>
                  <a:schemeClr val="bg1"/>
                </a:solidFill>
                <a:latin typeface="Gill Sans Nova" panose="020B0602020104020203" pitchFamily="34" charset="0"/>
              </a:rPr>
              <a:t>Home/property inspections</a:t>
            </a:r>
          </a:p>
          <a:p>
            <a:r>
              <a:rPr lang="en-US" sz="4000" dirty="0">
                <a:solidFill>
                  <a:schemeClr val="bg1"/>
                </a:solidFill>
                <a:latin typeface="Gill Sans Nova" panose="020B0602020104020203" pitchFamily="34" charset="0"/>
              </a:rPr>
              <a:t>Building code training/enforcement</a:t>
            </a:r>
          </a:p>
          <a:p>
            <a:r>
              <a:rPr lang="en-US" sz="4000" dirty="0">
                <a:solidFill>
                  <a:schemeClr val="bg1"/>
                </a:solidFill>
                <a:latin typeface="Gill Sans Nova" panose="020B0602020104020203" pitchFamily="34" charset="0"/>
              </a:rPr>
              <a:t>Healthy Homes concepts (mold, indoor air quality, pest infestations, etc.)</a:t>
            </a:r>
          </a:p>
          <a:p>
            <a:endParaRPr lang="en-US" sz="4000" dirty="0">
              <a:solidFill>
                <a:schemeClr val="bg1"/>
              </a:solidFill>
              <a:latin typeface="Gill Sans Nova" panose="020B0602020104020203" pitchFamily="34" charset="0"/>
            </a:endParaRPr>
          </a:p>
          <a:p>
            <a:endParaRPr lang="en-US" sz="4000" dirty="0">
              <a:solidFill>
                <a:schemeClr val="bg1"/>
              </a:solidFill>
              <a:latin typeface="Gill Sans Nova" panose="020B0602020104020203" pitchFamily="34" charset="0"/>
            </a:endParaRPr>
          </a:p>
          <a:p>
            <a:endParaRPr lang="en-US" sz="3200" dirty="0">
              <a:solidFill>
                <a:schemeClr val="bg1"/>
              </a:solidFill>
              <a:latin typeface="Gill Sans Nova" panose="020B06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589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428D2-0174-4335-AD97-F38E131748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8428" y="1122363"/>
            <a:ext cx="9915144" cy="23876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Gill Sans MT" panose="020B0502020104020203" pitchFamily="34" charset="0"/>
              </a:rPr>
              <a:t>NCDA Training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02A5D1-8602-4511-AD26-2D40B3E55EF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4000" dirty="0">
              <a:solidFill>
                <a:schemeClr val="bg1"/>
              </a:solidFill>
              <a:latin typeface="Gill Sans Nova" panose="020B06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7264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CDA PowerPoint Template FINAL" id="{098A9BAD-F706-4181-8C38-3095774CE073}" vid="{D7164663-1F93-4CC6-9D12-4CABD247AD6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NCDA PowerPoint Template FINAL</Template>
  <TotalTime>165</TotalTime>
  <Words>566</Words>
  <Application>Microsoft Office PowerPoint</Application>
  <PresentationFormat>Widescreen</PresentationFormat>
  <Paragraphs>127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Gill Sans MT</vt:lpstr>
      <vt:lpstr>Gill Sans Nova</vt:lpstr>
      <vt:lpstr>Office Theme</vt:lpstr>
      <vt:lpstr>Training &amp; Professional Development</vt:lpstr>
      <vt:lpstr>Benefits of Training</vt:lpstr>
      <vt:lpstr>HUD Training</vt:lpstr>
      <vt:lpstr>State Finance/Housing Authorities</vt:lpstr>
      <vt:lpstr>Grow America</vt:lpstr>
      <vt:lpstr>Other Training</vt:lpstr>
      <vt:lpstr>Other Training Concepts to consider</vt:lpstr>
      <vt:lpstr>Don’t forget your rehab/construction staff!</vt:lpstr>
      <vt:lpstr>NCDA Training</vt:lpstr>
      <vt:lpstr>Costs of Training</vt:lpstr>
      <vt:lpstr>Hosting Training</vt:lpstr>
      <vt:lpstr>Methods of Training Available</vt:lpstr>
      <vt:lpstr>Online Training Platform </vt:lpstr>
      <vt:lpstr>About The Trainers</vt:lpstr>
      <vt:lpstr>Training Available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NCDA PowerPoint Template</dc:title>
  <dc:creator>Johnson, Heather</dc:creator>
  <cp:lastModifiedBy>Johnson, Heather</cp:lastModifiedBy>
  <cp:revision>15</cp:revision>
  <dcterms:created xsi:type="dcterms:W3CDTF">2022-09-19T21:44:46Z</dcterms:created>
  <dcterms:modified xsi:type="dcterms:W3CDTF">2024-06-07T20:27:26Z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efa4170-0d19-0005-0004-bc88714345d2_Enabled">
    <vt:lpwstr>true</vt:lpwstr>
  </property>
  <property fmtid="{D5CDD505-2E9C-101B-9397-08002B2CF9AE}" pid="3" name="MSIP_Label_defa4170-0d19-0005-0004-bc88714345d2_SetDate">
    <vt:lpwstr>2024-06-07T19:29:20Z</vt:lpwstr>
  </property>
  <property fmtid="{D5CDD505-2E9C-101B-9397-08002B2CF9AE}" pid="4" name="MSIP_Label_defa4170-0d19-0005-0004-bc88714345d2_Method">
    <vt:lpwstr>Standard</vt:lpwstr>
  </property>
  <property fmtid="{D5CDD505-2E9C-101B-9397-08002B2CF9AE}" pid="5" name="MSIP_Label_defa4170-0d19-0005-0004-bc88714345d2_Name">
    <vt:lpwstr>defa4170-0d19-0005-0004-bc88714345d2</vt:lpwstr>
  </property>
  <property fmtid="{D5CDD505-2E9C-101B-9397-08002B2CF9AE}" pid="6" name="MSIP_Label_defa4170-0d19-0005-0004-bc88714345d2_SiteId">
    <vt:lpwstr>b712ea80-21d8-4c09-850b-9b40b66872c3</vt:lpwstr>
  </property>
  <property fmtid="{D5CDD505-2E9C-101B-9397-08002B2CF9AE}" pid="7" name="MSIP_Label_defa4170-0d19-0005-0004-bc88714345d2_ActionId">
    <vt:lpwstr>abfa75fb-e493-4686-bc7a-08fc283ba23e</vt:lpwstr>
  </property>
  <property fmtid="{D5CDD505-2E9C-101B-9397-08002B2CF9AE}" pid="8" name="MSIP_Label_defa4170-0d19-0005-0004-bc88714345d2_ContentBits">
    <vt:lpwstr>0</vt:lpwstr>
  </property>
</Properties>
</file>